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8" r:id="rId2"/>
    <p:sldId id="259" r:id="rId3"/>
    <p:sldId id="275" r:id="rId4"/>
    <p:sldId id="260" r:id="rId5"/>
    <p:sldId id="261" r:id="rId6"/>
    <p:sldId id="262" r:id="rId7"/>
    <p:sldId id="263" r:id="rId8"/>
    <p:sldId id="264" r:id="rId9"/>
    <p:sldId id="288" r:id="rId10"/>
    <p:sldId id="265" r:id="rId11"/>
    <p:sldId id="289" r:id="rId12"/>
    <p:sldId id="322" r:id="rId13"/>
    <p:sldId id="266" r:id="rId14"/>
    <p:sldId id="313" r:id="rId15"/>
    <p:sldId id="307" r:id="rId16"/>
    <p:sldId id="309" r:id="rId17"/>
    <p:sldId id="310" r:id="rId18"/>
    <p:sldId id="311" r:id="rId19"/>
    <p:sldId id="312" r:id="rId20"/>
    <p:sldId id="314" r:id="rId21"/>
    <p:sldId id="281" r:id="rId22"/>
    <p:sldId id="267" r:id="rId23"/>
    <p:sldId id="273" r:id="rId24"/>
    <p:sldId id="280" r:id="rId25"/>
    <p:sldId id="269" r:id="rId26"/>
    <p:sldId id="268" r:id="rId27"/>
    <p:sldId id="286" r:id="rId28"/>
    <p:sldId id="287" r:id="rId29"/>
    <p:sldId id="282" r:id="rId30"/>
    <p:sldId id="284" r:id="rId31"/>
    <p:sldId id="285" r:id="rId32"/>
    <p:sldId id="283" r:id="rId33"/>
    <p:sldId id="290" r:id="rId34"/>
    <p:sldId id="270" r:id="rId35"/>
    <p:sldId id="292" r:id="rId36"/>
    <p:sldId id="271" r:id="rId37"/>
    <p:sldId id="291" r:id="rId38"/>
    <p:sldId id="277" r:id="rId39"/>
    <p:sldId id="272" r:id="rId40"/>
    <p:sldId id="321" r:id="rId41"/>
    <p:sldId id="320" r:id="rId42"/>
    <p:sldId id="315" r:id="rId43"/>
    <p:sldId id="316" r:id="rId44"/>
    <p:sldId id="317" r:id="rId45"/>
    <p:sldId id="318" r:id="rId46"/>
    <p:sldId id="31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926D5-A2A4-4285-9CE3-ABB818CDE9C4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17E3E-FA6C-4AE7-B8C1-DDEA32CB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85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02C1B-C123-4DEF-AF25-F07F2D5F649A}" type="datetime1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3002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05EB6-4E40-4BF0-830B-01FFC196DEC9}" type="datetime1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03333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6D650-D867-484E-B2B4-99CB006E855C}" type="datetime1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0309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D26CA-016F-4B74-9732-1C82635AE430}" type="datetime1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5077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03B3D-F810-4FB6-8D4E-906F998EA843}" type="datetime1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9372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34A74-26D0-461D-BA21-0811269769CB}" type="datetime1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37834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0929-84C8-470A-BD71-E0D9483F1706}" type="datetime1">
              <a:rPr lang="en-US" smtClean="0"/>
              <a:t>5/18/2024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79575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9B95-6090-4968-9534-3F05214D9EEB}" type="datetime1">
              <a:rPr lang="en-US" smtClean="0"/>
              <a:t>5/18/2024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4836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EDE29-7ABD-4A53-A37A-AD49DC909426}" type="datetime1">
              <a:rPr lang="en-US" smtClean="0"/>
              <a:t>5/18/2024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6169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2A401-41FA-4E8F-89E5-B16F80F56676}" type="datetime1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4174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52150-21FA-4F7A-B1EC-07EBF9401A47}" type="datetime1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8044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E19F0-D5B7-4519-AEF5-A3E2C9E72521}" type="datetime1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6E17C-7257-4F88-B599-9CE4ADB37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94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lar_panel" TargetMode="External"/><Relationship Id="rId2" Type="http://schemas.openxmlformats.org/officeDocument/2006/relationships/hyperlink" Target="https://en.wikipedia.org/wiki/Su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Solar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racking System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Design of mechatronics-N</a:t>
            </a:r>
          </a:p>
          <a:p>
            <a:r>
              <a:rPr lang="en-US" dirty="0" smtClean="0"/>
              <a:t>MCH362</a:t>
            </a:r>
          </a:p>
          <a:p>
            <a:r>
              <a:rPr lang="en-US" dirty="0" err="1" smtClean="0"/>
              <a:t>Supervised:DR.Abdelaziz</a:t>
            </a:r>
            <a:r>
              <a:rPr lang="en-US" dirty="0" smtClean="0"/>
              <a:t> </a:t>
            </a:r>
            <a:r>
              <a:rPr lang="en-US" dirty="0" err="1" smtClean="0"/>
              <a:t>Hussien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03747" y="80963"/>
            <a:ext cx="333375" cy="6858000"/>
          </a:xfrm>
          <a:prstGeom prst="rect">
            <a:avLst/>
          </a:prstGeom>
          <a:solidFill>
            <a:schemeClr val="dk1">
              <a:alpha val="48000"/>
            </a:schemeClr>
          </a:solidFill>
          <a:ln>
            <a:solidFill>
              <a:schemeClr val="dk1">
                <a:shade val="50000"/>
                <a:alpha val="5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403747" y="2456795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 smtClean="0"/>
              <a:t>CONTENT</a:t>
            </a:r>
          </a:p>
          <a:p>
            <a:pPr algn="ctr"/>
            <a:endParaRPr lang="en-US" sz="32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INTRODUCTION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WHAT IS SOLAR TRACKERS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NEED OF SOLAR TRACKERS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TYPES OF SOLAR TRACKERS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INTERNAL BIOCK DIAGREM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WORKING PRINCIPLE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HARDWARE COPONENTS OF SOLAR TRACKER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COMPARISON OF STATIONARY VS TRACKED SOLAR ENERGY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ADVANTAGES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DISADVANTAGES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CONCLUTION 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REFERENCE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884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533400"/>
            <a:ext cx="11172825" cy="59436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Solidwork</a:t>
            </a:r>
            <a:endParaRPr lang="en-US" sz="3200" dirty="0" smtClean="0"/>
          </a:p>
          <a:p>
            <a:pPr marL="571500" indent="-571500">
              <a:buFont typeface="+mj-lt"/>
              <a:buAutoNum type="romanUcPeriod"/>
            </a:pPr>
            <a:endParaRPr lang="en-US" sz="3200" dirty="0" smtClean="0"/>
          </a:p>
          <a:p>
            <a:pPr marL="571500" indent="-571500">
              <a:buFont typeface="+mj-lt"/>
              <a:buAutoNum type="romanUcPeriod"/>
            </a:pPr>
            <a:endParaRPr lang="en-US" sz="3200" dirty="0" smtClean="0"/>
          </a:p>
          <a:p>
            <a:pPr marL="571500" indent="-571500">
              <a:buFont typeface="+mj-lt"/>
              <a:buAutoNum type="romanUcPeriod"/>
            </a:pPr>
            <a:endParaRPr lang="en-US" sz="3200" dirty="0" smtClean="0"/>
          </a:p>
          <a:p>
            <a:pPr marL="571500" indent="-571500">
              <a:buFont typeface="+mj-lt"/>
              <a:buAutoNum type="romanUcPeriod"/>
            </a:pPr>
            <a:endParaRPr lang="en-US" sz="3200" dirty="0" smtClean="0"/>
          </a:p>
          <a:p>
            <a:pPr marL="571500" indent="-571500">
              <a:buFont typeface="+mj-lt"/>
              <a:buAutoNum type="romanUcPeriod"/>
            </a:pPr>
            <a:endParaRPr lang="en-US" sz="3200" dirty="0" smtClean="0"/>
          </a:p>
          <a:p>
            <a:pPr marL="571500" indent="-571500">
              <a:buFont typeface="+mj-lt"/>
              <a:buAutoNum type="romanUcPeriod"/>
            </a:pPr>
            <a:endParaRPr lang="en-US" sz="3200" dirty="0" smtClean="0"/>
          </a:p>
          <a:p>
            <a:pPr marL="571500" indent="-571500">
              <a:buFont typeface="+mj-lt"/>
              <a:buAutoNum type="romanUcPeriod"/>
            </a:pPr>
            <a:endParaRPr lang="en-US" sz="3200" dirty="0" smtClean="0"/>
          </a:p>
          <a:p>
            <a:pPr marL="571500" indent="-571500">
              <a:buFont typeface="+mj-lt"/>
              <a:buAutoNum type="romanUcPeriod"/>
            </a:pPr>
            <a:endParaRPr lang="en-US" sz="3200" dirty="0" smtClean="0"/>
          </a:p>
          <a:p>
            <a:pPr marL="571500" indent="-571500">
              <a:buFont typeface="+mj-lt"/>
              <a:buAutoNum type="romanUcPeriod"/>
            </a:pPr>
            <a:endParaRPr lang="en-US" sz="3200" dirty="0" smtClean="0"/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03ABAC8-F19E-D0F5-CC90-BB0923826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473" y="1486491"/>
            <a:ext cx="8657527" cy="4869859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35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533400"/>
            <a:ext cx="11172825" cy="59436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60A7274-0347-AFA5-B3A1-8C5A792BD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24" y="923027"/>
            <a:ext cx="10270831" cy="5188848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030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533400"/>
            <a:ext cx="11172825" cy="59436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close-up of a device&#10;&#10;Description automatically generated">
            <a:extLst>
              <a:ext uri="{FF2B5EF4-FFF2-40B4-BE49-F238E27FC236}">
                <a16:creationId xmlns:a16="http://schemas.microsoft.com/office/drawing/2014/main" xmlns="" id="{C60A7274-0347-AFA5-B3A1-8C5A792BD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24" y="724531"/>
            <a:ext cx="5152063" cy="5631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C7D5D3A-BC66-F3BF-CD69-4EB222DB1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62" y="724531"/>
            <a:ext cx="5005777" cy="5631819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11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9587" y="412750"/>
            <a:ext cx="11172825" cy="59436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Mathematical Model</a:t>
            </a:r>
            <a:endParaRPr lang="en-US" sz="3600" dirty="0"/>
          </a:p>
          <a:p>
            <a:pPr algn="ctr"/>
            <a:r>
              <a:rPr lang="en-US" sz="3600" dirty="0" smtClean="0"/>
              <a:t>(motors)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056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9587" y="412750"/>
            <a:ext cx="11172825" cy="59436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Mathematical Model</a:t>
            </a:r>
            <a:endParaRPr lang="en-US" sz="3600" dirty="0"/>
          </a:p>
          <a:p>
            <a:pPr algn="ctr"/>
            <a:r>
              <a:rPr lang="en-US" sz="3600" dirty="0" smtClean="0"/>
              <a:t>(solar panel)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507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Calculation of solar system</a:t>
            </a:r>
            <a:endParaRPr lang="en-US" alt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  <a:p>
            <a:pPr algn="l" eaLnBrk="1" hangingPunct="1">
              <a:buFontTx/>
              <a:buNone/>
            </a:pPr>
            <a:r>
              <a:rPr lang="en-US" altLang="en-US" smtClean="0"/>
              <a:t>Step 1 :Load Arduino uno</a:t>
            </a:r>
          </a:p>
          <a:p>
            <a:pPr algn="l" eaLnBrk="1" hangingPunct="1">
              <a:buFontTx/>
              <a:buNone/>
            </a:pPr>
            <a:r>
              <a:rPr lang="en-US" altLang="en-US" smtClean="0"/>
              <a:t>Step 2 :Battery size selection in AH</a:t>
            </a:r>
          </a:p>
          <a:p>
            <a:pPr algn="l" eaLnBrk="1" hangingPunct="1">
              <a:buFontTx/>
              <a:buNone/>
            </a:pPr>
            <a:r>
              <a:rPr lang="en-US" altLang="en-US" smtClean="0"/>
              <a:t>Step 3 :charging current</a:t>
            </a:r>
          </a:p>
          <a:p>
            <a:pPr algn="l" eaLnBrk="1" hangingPunct="1">
              <a:buFontTx/>
              <a:buNone/>
            </a:pPr>
            <a:r>
              <a:rPr lang="en-US" altLang="en-US" smtClean="0"/>
              <a:t>Step 4 :solar panel selection </a:t>
            </a:r>
          </a:p>
          <a:p>
            <a:pPr algn="l" eaLnBrk="1" hangingPunct="1">
              <a:buFontTx/>
              <a:buNone/>
            </a:pPr>
            <a:r>
              <a:rPr lang="en-US" altLang="en-US" smtClean="0"/>
              <a:t>Step 5 :solar plates power</a:t>
            </a:r>
          </a:p>
          <a:p>
            <a:pPr algn="l" eaLnBrk="1" hangingPunct="1">
              <a:buFontTx/>
              <a:buNone/>
            </a:pPr>
            <a:endParaRPr lang="en-US" altLang="en-US" smtClean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Step1:Load Arduino </a:t>
            </a:r>
            <a:r>
              <a:rPr lang="en-US" altLang="en-US" dirty="0" err="1"/>
              <a:t>uno</a:t>
            </a:r>
            <a:r>
              <a:rPr lang="en-US" altLang="en-US" dirty="0"/>
              <a:t> </a:t>
            </a:r>
            <a:r>
              <a:rPr lang="en-US" altLang="en-US" dirty="0" smtClean="0"/>
              <a:t>selection</a:t>
            </a:r>
          </a:p>
        </p:txBody>
      </p:sp>
      <p:sp>
        <p:nvSpPr>
          <p:cNvPr id="4099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 eaLnBrk="1" hangingPunct="1">
              <a:buFontTx/>
              <a:buNone/>
            </a:pPr>
            <a:r>
              <a:rPr lang="en-US" altLang="en-US" dirty="0" smtClean="0"/>
              <a:t>I=100mA</a:t>
            </a:r>
            <a:endParaRPr lang="en-US" altLang="en-US" dirty="0" smtClean="0"/>
          </a:p>
          <a:p>
            <a:pPr algn="l" eaLnBrk="1" hangingPunct="1">
              <a:buFontTx/>
              <a:buNone/>
            </a:pPr>
            <a:r>
              <a:rPr lang="en-US" altLang="en-US" dirty="0" smtClean="0"/>
              <a:t>Arduino DC volt =5V</a:t>
            </a:r>
          </a:p>
          <a:p>
            <a:pPr algn="ctr" eaLnBrk="1" hangingPunct="1">
              <a:buFontTx/>
              <a:buNone/>
            </a:pPr>
            <a:r>
              <a:rPr lang="en-US" altLang="en-US" dirty="0" smtClean="0"/>
              <a:t>required power for Arduino  </a:t>
            </a:r>
          </a:p>
          <a:p>
            <a:pPr algn="ctr" eaLnBrk="1" hangingPunct="1">
              <a:buFontTx/>
              <a:buNone/>
            </a:pPr>
            <a:r>
              <a:rPr lang="en-US" altLang="en-US" dirty="0" smtClean="0"/>
              <a:t>P = V×I</a:t>
            </a:r>
          </a:p>
          <a:p>
            <a:pPr algn="ctr" eaLnBrk="1" hangingPunct="1">
              <a:buFontTx/>
              <a:buNone/>
            </a:pPr>
            <a:r>
              <a:rPr lang="en-US" altLang="en-US" sz="3600" dirty="0"/>
              <a:t>    </a:t>
            </a:r>
            <a:r>
              <a:rPr lang="en-US" altLang="en-US" sz="3600" dirty="0" smtClean="0"/>
              <a:t> =</a:t>
            </a:r>
            <a:r>
              <a:rPr lang="en-US" altLang="en-US" sz="3600" dirty="0" smtClean="0"/>
              <a:t>0.1</a:t>
            </a:r>
            <a:r>
              <a:rPr lang="en-US" altLang="en-US" dirty="0" smtClean="0"/>
              <a:t>×</a:t>
            </a:r>
            <a:r>
              <a:rPr lang="en-US" altLang="en-US" sz="3600" dirty="0" smtClean="0"/>
              <a:t>5 =0.5W</a:t>
            </a:r>
            <a:endParaRPr lang="en-US" altLang="en-US" sz="3600" dirty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>
              <a:buFontTx/>
              <a:buNone/>
            </a:pPr>
            <a:endParaRPr lang="en-US" altLang="en-US" dirty="0" smtClean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Step 2: battery size selection in Ah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 algn="ctr" rt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dirty="0" smtClean="0">
                    <a:latin typeface="Arial" panose="020B0604020202020204" pitchFamily="34" charset="0"/>
                    <a:ea typeface="Times New Roman" panose="02020603050405020304" pitchFamily="18" charset="0"/>
                  </a:rPr>
                  <a:t>Formula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𝑊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num>
                      <m:den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den>
                    </m:f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15" name="Content Placehold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9048751" y="4110284"/>
            <a:ext cx="200025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Formula = 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 x 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Hv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 - total load power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 - Back up time in hours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 - battery voltage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56230" y="8047990"/>
            <a:ext cx="1821180" cy="441960"/>
          </a:xfrm>
          <a:prstGeom prst="rect">
            <a:avLst/>
          </a:prstGeom>
          <a:noFill/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1857374" y="3350588"/>
                <a:ext cx="5524501" cy="2427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n-US" sz="2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size </a:t>
                </a:r>
                <a14:m>
                  <m:oMath xmlns:m="http://schemas.openxmlformats.org/officeDocument/2006/math">
                    <m:r>
                      <a:rPr kumimoji="0" lang="en-US" altLang="en-US" sz="2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altLang="en-US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800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en-US" sz="2800" b="1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sz="2800" b="1" i="0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en-US" sz="2800" b="1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800" b="1" i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en-US" sz="2800" b="1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800" b="1" i="0">
                            <a:latin typeface="Cambria Math" panose="02040503050406030204" pitchFamily="18" charset="0"/>
                          </a:rPr>
                          <m:t>𝟖</m:t>
                        </m:r>
                      </m:num>
                      <m:den>
                        <m:r>
                          <a:rPr lang="en-US" altLang="en-US" sz="2800" b="1" i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en-US" sz="2800" b="1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sz="2800" b="1" i="0">
                            <a:latin typeface="Cambria Math" panose="02040503050406030204" pitchFamily="18" charset="0"/>
                          </a:rPr>
                          <m:t>𝟕</m:t>
                        </m:r>
                      </m:den>
                    </m:f>
                    <m:r>
                      <a:rPr kumimoji="0" lang="en-US" altLang="en-US" sz="2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kumimoji="0" lang="en-US" altLang="en-US" sz="2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𝟏</m:t>
                    </m:r>
                    <m:r>
                      <a:rPr kumimoji="0" lang="en-US" altLang="en-US" sz="2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</m:t>
                    </m:r>
                    <m:r>
                      <a:rPr kumimoji="0" lang="en-US" altLang="en-US" sz="2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𝟎𝟖</m:t>
                    </m:r>
                    <m:r>
                      <a:rPr kumimoji="0" lang="en-US" altLang="en-US" sz="2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𝑨𝒉</m:t>
                    </m:r>
                  </m:oMath>
                </a14:m>
                <a:endParaRPr kumimoji="0" lang="en-US" altLang="en-US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r" defTabSz="914400" rtl="1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          </a:t>
                </a:r>
                <a:endParaRPr kumimoji="0" lang="en-US" altLang="en-US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r" defTabSz="914400" rtl="1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     Battery standard </a:t>
                </a:r>
                <a:r>
                  <a:rPr kumimoji="0" lang="en-US" altLang="en-US" sz="2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=1.3Ah</a:t>
                </a:r>
                <a:endParaRPr kumimoji="0" lang="en-US" altLang="en-US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r" defTabSz="914400" rtl="1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     Battery select </a:t>
                </a:r>
                <a:r>
                  <a:rPr kumimoji="0" lang="en-US" altLang="en-US" sz="2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=1.3Ah</a:t>
                </a:r>
                <a:endParaRPr kumimoji="0" lang="en-US" altLang="en-US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r" defTabSz="914400" rtl="1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  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8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7374" y="3350588"/>
                <a:ext cx="5524501" cy="2427331"/>
              </a:xfrm>
              <a:prstGeom prst="rect">
                <a:avLst/>
              </a:prstGeom>
              <a:blipFill rotWithShape="0">
                <a:blip r:embed="rId3"/>
                <a:stretch>
                  <a:fillRect r="-231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Step 3 : charging </a:t>
            </a:r>
            <a:r>
              <a:rPr lang="en-US" altLang="en-US" dirty="0" smtClean="0"/>
              <a:t>current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 smtClean="0"/>
              <a:t>We </a:t>
            </a:r>
            <a:r>
              <a:rPr lang="en-US" altLang="en-US" dirty="0"/>
              <a:t>will calculate charging current for </a:t>
            </a:r>
            <a:r>
              <a:rPr lang="en-US" altLang="en-US" dirty="0" smtClean="0"/>
              <a:t>1.3AH </a:t>
            </a:r>
            <a:r>
              <a:rPr lang="en-US" altLang="en-US" dirty="0"/>
              <a:t>battery.</a:t>
            </a:r>
          </a:p>
          <a:p>
            <a:pPr algn="l" eaLnBrk="1" hangingPunct="1">
              <a:buFontTx/>
              <a:buNone/>
            </a:pPr>
            <a:r>
              <a:rPr lang="en-US" altLang="en-US" dirty="0" smtClean="0"/>
              <a:t>As we know that charging current should be 10%of the AH rating of battery.</a:t>
            </a:r>
          </a:p>
          <a:p>
            <a:pPr algn="l" eaLnBrk="1" hangingPunct="1">
              <a:buFontTx/>
              <a:buNone/>
            </a:pPr>
            <a:r>
              <a:rPr lang="en-US" altLang="en-US" dirty="0" smtClean="0"/>
              <a:t>Therefore,</a:t>
            </a:r>
          </a:p>
          <a:p>
            <a:pPr algn="l" eaLnBrk="1" hangingPunct="1">
              <a:buFontTx/>
              <a:buNone/>
            </a:pPr>
            <a:r>
              <a:rPr lang="en-US" altLang="en-US" dirty="0" smtClean="0"/>
              <a:t>charging current for </a:t>
            </a:r>
            <a:r>
              <a:rPr lang="en-US" altLang="en-US" dirty="0" smtClean="0"/>
              <a:t>1.3AH </a:t>
            </a:r>
            <a:r>
              <a:rPr lang="en-US" altLang="en-US" dirty="0" smtClean="0"/>
              <a:t>Battery is</a:t>
            </a:r>
          </a:p>
          <a:p>
            <a:pPr algn="ctr" eaLnBrk="1" hangingPunct="1">
              <a:buFontTx/>
              <a:buNone/>
            </a:pPr>
            <a:r>
              <a:rPr lang="en-US" altLang="en-US" dirty="0" smtClean="0"/>
              <a:t>1.3×10</a:t>
            </a:r>
            <a:r>
              <a:rPr lang="en-US" altLang="en-US" dirty="0" smtClean="0"/>
              <a:t>%=</a:t>
            </a:r>
            <a:r>
              <a:rPr lang="en-US" altLang="en-US" dirty="0" smtClean="0"/>
              <a:t>0.13A</a:t>
            </a:r>
            <a:endParaRPr lang="en-US" altLang="en-US" dirty="0" smtClean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Step 4: solar plates </a:t>
            </a:r>
            <a:r>
              <a:rPr lang="en-US" altLang="en-US" dirty="0" smtClean="0"/>
              <a:t>current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eaLnBrk="1" hangingPunct="1">
              <a:lnSpc>
                <a:spcPct val="90000"/>
              </a:lnSpc>
              <a:buFontTx/>
              <a:buNone/>
            </a:pPr>
            <a:r>
              <a:rPr lang="en-US" altLang="en-US" sz="4000" dirty="0" smtClean="0"/>
              <a:t>= </a:t>
            </a:r>
            <a:r>
              <a:rPr lang="en-US" altLang="en-US" sz="4000" dirty="0"/>
              <a:t>Battery </a:t>
            </a:r>
            <a:r>
              <a:rPr lang="en-US" altLang="en-US" sz="4000" dirty="0" err="1"/>
              <a:t>chanrging</a:t>
            </a:r>
            <a:r>
              <a:rPr lang="en-US" altLang="en-US" sz="4000" dirty="0"/>
              <a:t> current + Load current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en-US" sz="4000" dirty="0"/>
              <a:t>=</a:t>
            </a:r>
            <a:r>
              <a:rPr lang="en-US" altLang="en-US" sz="4000" dirty="0" smtClean="0"/>
              <a:t>0.13+0.1</a:t>
            </a:r>
            <a:endParaRPr lang="en-US" altLang="en-US" sz="4000" dirty="0"/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en-US" sz="4000" dirty="0"/>
              <a:t>   =</a:t>
            </a:r>
            <a:r>
              <a:rPr lang="en-US" altLang="en-US" sz="4000" dirty="0" smtClean="0"/>
              <a:t>0.23A       </a:t>
            </a:r>
            <a:endParaRPr lang="en-US" altLang="en-US" sz="4000" dirty="0"/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US" alt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79818" y="0"/>
            <a:ext cx="7412182" cy="68580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CONTENT</a:t>
            </a:r>
          </a:p>
          <a:p>
            <a:pPr algn="ctr"/>
            <a:endParaRPr lang="en-US" sz="4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Team members and their tasks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Introduction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What is solar trackers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Need Of Solar Trackers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Types Of Solar Trackers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Hardware </a:t>
            </a:r>
            <a:r>
              <a:rPr lang="en-US" sz="2400" dirty="0" err="1" smtClean="0"/>
              <a:t>Coponents</a:t>
            </a:r>
            <a:r>
              <a:rPr lang="en-US" sz="2400" dirty="0" smtClean="0"/>
              <a:t> Of Solar Tracker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System Modelling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Block </a:t>
            </a:r>
            <a:r>
              <a:rPr lang="en-US" sz="2400" dirty="0" err="1"/>
              <a:t>D</a:t>
            </a:r>
            <a:r>
              <a:rPr lang="en-US" sz="2400" dirty="0" err="1" smtClean="0"/>
              <a:t>igram</a:t>
            </a:r>
            <a:r>
              <a:rPr lang="en-US" sz="2400" dirty="0" smtClean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err="1" smtClean="0"/>
              <a:t>Matlab</a:t>
            </a:r>
            <a:r>
              <a:rPr lang="en-US" sz="2400" dirty="0" smtClean="0"/>
              <a:t> Simulation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Flow chart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Advantages &amp; Disadvantages 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Conclusion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Future </a:t>
            </a:r>
            <a:r>
              <a:rPr lang="en-US" sz="2400" b="1" dirty="0" smtClean="0"/>
              <a:t>Work</a:t>
            </a:r>
            <a:endParaRPr lang="en-US" sz="2400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905625" y="3729038"/>
            <a:ext cx="9144000" cy="1655762"/>
          </a:xfrm>
        </p:spPr>
        <p:txBody>
          <a:bodyPr/>
          <a:lstStyle/>
          <a:p>
            <a:r>
              <a:rPr lang="en-US" dirty="0" smtClean="0"/>
              <a:t>Design of mechatronics-N</a:t>
            </a:r>
          </a:p>
          <a:p>
            <a:r>
              <a:rPr lang="en-US" dirty="0" smtClean="0"/>
              <a:t>MCH362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153400" y="1341438"/>
            <a:ext cx="9144000" cy="2387600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Solar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racking System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89909" y="7385625"/>
            <a:ext cx="6096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000" dirty="0" smtClean="0"/>
              <a:t>INTRODUCTION </a:t>
            </a:r>
          </a:p>
          <a:p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Renewable energy solutions are becoming popular.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Maximizing output from solar system increases efficiency.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Presently solar panels are of fixed type which lower the efficiency.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Maintaining vertical direction between light and panel maximizes efficiency.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Solar tracking system has 35% higher generating power than fixed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Solar tracking system based on PLC can adjust automatically orientation of panel</a:t>
            </a:r>
          </a:p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52450" y="6961981"/>
            <a:ext cx="11068050" cy="7239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146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Step 5: Solar plates power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sz="3200" dirty="0"/>
              <a:t>P = V×I</a:t>
            </a:r>
          </a:p>
          <a:p>
            <a:pPr algn="ctr">
              <a:buNone/>
            </a:pPr>
            <a:r>
              <a:rPr lang="en-US" altLang="en-US" sz="3200" dirty="0"/>
              <a:t>       =</a:t>
            </a:r>
            <a:r>
              <a:rPr lang="en-US" altLang="en-US" sz="3200" dirty="0" smtClean="0"/>
              <a:t>6×0.23</a:t>
            </a:r>
            <a:endParaRPr lang="en-US" altLang="en-US" sz="3200" dirty="0"/>
          </a:p>
          <a:p>
            <a:pPr algn="ctr">
              <a:buNone/>
            </a:pPr>
            <a:r>
              <a:rPr lang="en-US" altLang="en-US" sz="3200" dirty="0"/>
              <a:t>   </a:t>
            </a:r>
            <a:r>
              <a:rPr lang="en-US" altLang="en-US" sz="3200" dirty="0" smtClean="0"/>
              <a:t>=1.38W</a:t>
            </a:r>
            <a:endParaRPr lang="en-US" altLang="en-US" sz="32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2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533400"/>
            <a:ext cx="11172825" cy="59436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Electronics Modeling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729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533400"/>
            <a:ext cx="11172825" cy="59436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 Electronics Modeling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err="1" smtClean="0"/>
              <a:t>Discrbsion</a:t>
            </a:r>
            <a:r>
              <a:rPr lang="en-US" sz="2800" dirty="0" smtClean="0"/>
              <a:t> COPONENTS: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 </a:t>
            </a:r>
            <a:r>
              <a:rPr lang="en-US" sz="2800" dirty="0" smtClean="0"/>
              <a:t>LDR sensor(12mm)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high resistance semiconductor whose resistance decreases with increasing incident light intensity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When </a:t>
            </a:r>
            <a:r>
              <a:rPr lang="en-US" sz="2800" dirty="0"/>
              <a:t>light falls on such a semiconductor, the valence electrons receive the light energy incident and jump to the conduction band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+mj-lt"/>
              <a:buAutoNum type="romanUcPeriod"/>
            </a:pP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279" y="3752997"/>
            <a:ext cx="4009915" cy="2656429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773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533400"/>
            <a:ext cx="11172825" cy="59436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AutoNum type="arabicPeriod" startAt="2"/>
            </a:pPr>
            <a:r>
              <a:rPr lang="en-US" sz="2800" dirty="0" smtClean="0"/>
              <a:t>Servo motor(sg90)</a:t>
            </a:r>
          </a:p>
          <a:p>
            <a:pPr marL="514350" indent="-514350">
              <a:buAutoNum type="arabicPeriod" startAt="2"/>
            </a:pPr>
            <a:endParaRPr lang="en-US" sz="2800" dirty="0" smtClean="0"/>
          </a:p>
          <a:p>
            <a:r>
              <a:rPr lang="en-US" sz="2400" dirty="0" smtClean="0"/>
              <a:t>Tiny </a:t>
            </a:r>
            <a:r>
              <a:rPr lang="en-US" sz="2400" dirty="0"/>
              <a:t>and lightweight with high output power. </a:t>
            </a:r>
            <a:endParaRPr lang="en-US" sz="2400" dirty="0" smtClean="0"/>
          </a:p>
          <a:p>
            <a:r>
              <a:rPr lang="en-US" sz="2400" dirty="0" smtClean="0"/>
              <a:t>180 </a:t>
            </a:r>
            <a:r>
              <a:rPr lang="en-US" sz="2400" dirty="0"/>
              <a:t>degrees (90 in each direction</a:t>
            </a:r>
            <a:r>
              <a:rPr lang="en-US" sz="2400" dirty="0" smtClean="0"/>
              <a:t>),</a:t>
            </a:r>
          </a:p>
          <a:p>
            <a:r>
              <a:rPr lang="en-US" sz="2400" dirty="0" smtClean="0"/>
              <a:t> You </a:t>
            </a:r>
            <a:r>
              <a:rPr lang="en-US" sz="2400" dirty="0"/>
              <a:t>can use any servo code, hardware or library to control these</a:t>
            </a:r>
          </a:p>
          <a:p>
            <a:r>
              <a:rPr lang="en-US" sz="2400" dirty="0"/>
              <a:t>servos. Good for beginners who want to make stuff move without </a:t>
            </a:r>
            <a:endParaRPr lang="en-US" sz="2400" dirty="0" smtClean="0"/>
          </a:p>
          <a:p>
            <a:r>
              <a:rPr lang="en-US" sz="2400" dirty="0" smtClean="0"/>
              <a:t>building a motor </a:t>
            </a:r>
            <a:r>
              <a:rPr lang="en-US" sz="2400" dirty="0"/>
              <a:t>controller with feedback &amp; gear </a:t>
            </a:r>
            <a:r>
              <a:rPr lang="en-US" sz="2400" dirty="0" smtClean="0"/>
              <a:t>box, </a:t>
            </a:r>
          </a:p>
          <a:p>
            <a:r>
              <a:rPr lang="en-US" sz="2400" dirty="0" smtClean="0"/>
              <a:t>especially since it will fit in </a:t>
            </a:r>
            <a:r>
              <a:rPr lang="en-US" sz="2400" dirty="0" err="1" smtClean="0"/>
              <a:t>smallplaces</a:t>
            </a:r>
            <a:r>
              <a:rPr lang="en-US" sz="2400" dirty="0" smtClean="0"/>
              <a:t>. 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1" b="18238"/>
          <a:stretch/>
        </p:blipFill>
        <p:spPr>
          <a:xfrm>
            <a:off x="7246189" y="3019246"/>
            <a:ext cx="4431461" cy="345775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770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533400"/>
            <a:ext cx="11172825" cy="59436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3200" dirty="0" err="1" smtClean="0"/>
              <a:t>Cricuit</a:t>
            </a:r>
            <a:endParaRPr lang="en-US" sz="32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 smtClean="0"/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" t="-587" r="14508" b="7639"/>
          <a:stretch/>
        </p:blipFill>
        <p:spPr>
          <a:xfrm>
            <a:off x="1877958" y="1663580"/>
            <a:ext cx="8426557" cy="469277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09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533400"/>
            <a:ext cx="11172825" cy="59436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Block </a:t>
            </a:r>
            <a:r>
              <a:rPr lang="en-US" sz="3600" dirty="0" err="1"/>
              <a:t>Digram</a:t>
            </a:r>
            <a:r>
              <a:rPr lang="en-US" sz="3600" dirty="0"/>
              <a:t> </a:t>
            </a:r>
            <a:endParaRPr lang="en-US" sz="3600" dirty="0" smtClean="0"/>
          </a:p>
          <a:p>
            <a:pPr marL="571500" indent="-571500" algn="ctr">
              <a:buFont typeface="Wingdings" panose="05000000000000000000" pitchFamily="2" charset="2"/>
              <a:buChar char="Ø"/>
            </a:pPr>
            <a:endParaRPr lang="en-US" sz="3600" dirty="0"/>
          </a:p>
          <a:p>
            <a:pPr marL="571500" indent="-571500" algn="ctr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marL="571500" indent="-571500" algn="ctr">
              <a:buFont typeface="Wingdings" panose="05000000000000000000" pitchFamily="2" charset="2"/>
              <a:buChar char="Ø"/>
            </a:pPr>
            <a:endParaRPr lang="en-US" sz="3600" dirty="0"/>
          </a:p>
          <a:p>
            <a:pPr marL="571500" indent="-571500" algn="ctr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marL="571500" indent="-571500" algn="ctr">
              <a:buFont typeface="Wingdings" panose="05000000000000000000" pitchFamily="2" charset="2"/>
              <a:buChar char="Ø"/>
            </a:pPr>
            <a:endParaRPr lang="en-US" sz="3600" dirty="0"/>
          </a:p>
          <a:p>
            <a:pPr marL="571500" indent="-571500" algn="ctr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marL="571500" indent="-571500" algn="ctr">
              <a:buFont typeface="Wingdings" panose="05000000000000000000" pitchFamily="2" charset="2"/>
              <a:buChar char="Ø"/>
            </a:pPr>
            <a:endParaRPr lang="en-US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/>
          </a:p>
          <a:p>
            <a:pPr marL="571500" indent="-571500" algn="ctr"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1524000" y="1774030"/>
            <a:ext cx="1419225" cy="1038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67995" y="3162300"/>
            <a:ext cx="1293495" cy="964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Servo</a:t>
            </a:r>
          </a:p>
          <a:p>
            <a:pPr algn="ctr"/>
            <a:r>
              <a:rPr lang="en-US" dirty="0" smtClean="0"/>
              <a:t>motor</a:t>
            </a:r>
          </a:p>
        </p:txBody>
      </p:sp>
      <p:sp>
        <p:nvSpPr>
          <p:cNvPr id="7" name="Rectangle 6"/>
          <p:cNvSpPr/>
          <p:nvPr/>
        </p:nvSpPr>
        <p:spPr>
          <a:xfrm>
            <a:off x="6421755" y="3162300"/>
            <a:ext cx="1293495" cy="964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signal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068752" y="1800225"/>
            <a:ext cx="2161223" cy="39147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</a:t>
            </a:r>
            <a:r>
              <a:rPr lang="en-US" dirty="0" err="1" smtClean="0"/>
              <a:t>uno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PLC,Microconroller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24000" y="3192064"/>
            <a:ext cx="1419225" cy="9048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PV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59703" y="1800225"/>
            <a:ext cx="2161223" cy="41719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</a:t>
            </a:r>
            <a:r>
              <a:rPr lang="en-US" dirty="0" err="1" smtClean="0"/>
              <a:t>uno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PLC,Microconroller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14951" y="5007767"/>
            <a:ext cx="1419225" cy="11763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Lipo</a:t>
            </a:r>
            <a:endParaRPr lang="en-US" dirty="0" smtClean="0"/>
          </a:p>
          <a:p>
            <a:pPr algn="ctr"/>
            <a:r>
              <a:rPr lang="en-US" dirty="0" smtClean="0"/>
              <a:t>Charger</a:t>
            </a:r>
          </a:p>
          <a:p>
            <a:pPr algn="ctr"/>
            <a:r>
              <a:rPr lang="en-US" dirty="0" smtClean="0"/>
              <a:t>battery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048958" y="5007767"/>
            <a:ext cx="1419225" cy="11763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Battery</a:t>
            </a:r>
          </a:p>
          <a:p>
            <a:pPr algn="ctr"/>
            <a:r>
              <a:rPr lang="en-US" dirty="0" smtClean="0"/>
              <a:t>3.7V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479977" y="5007767"/>
            <a:ext cx="1419225" cy="11763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DC to DC converter</a:t>
            </a:r>
          </a:p>
          <a:p>
            <a:pPr algn="ctr"/>
            <a:r>
              <a:rPr lang="en-US" dirty="0" smtClean="0"/>
              <a:t>Step up 5V</a:t>
            </a:r>
          </a:p>
        </p:txBody>
      </p:sp>
      <p:sp>
        <p:nvSpPr>
          <p:cNvPr id="16" name="Right Arrow 15"/>
          <p:cNvSpPr/>
          <p:nvPr/>
        </p:nvSpPr>
        <p:spPr>
          <a:xfrm rot="5400000">
            <a:off x="1759863" y="4306727"/>
            <a:ext cx="881061" cy="52102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6V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2981385" y="5372096"/>
            <a:ext cx="1059656" cy="4476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CV/CC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497354" y="5372097"/>
            <a:ext cx="953452" cy="4476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3.7V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7965522" y="5372095"/>
            <a:ext cx="953452" cy="4476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039312" y="1847849"/>
            <a:ext cx="1293495" cy="964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LDR</a:t>
            </a:r>
          </a:p>
          <a:p>
            <a:pPr algn="ctr"/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421754" y="1847849"/>
            <a:ext cx="1293495" cy="964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</a:p>
          <a:p>
            <a:pPr algn="ctr"/>
            <a:r>
              <a:rPr lang="en-US" dirty="0" smtClean="0"/>
              <a:t>signal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2991031" y="2108597"/>
            <a:ext cx="1057927" cy="43100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354778" y="2108597"/>
            <a:ext cx="1057927" cy="43100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analog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>
            <a:off x="7817588" y="2148476"/>
            <a:ext cx="1057927" cy="43100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analog</a:t>
            </a:r>
            <a:endParaRPr lang="en-US" dirty="0"/>
          </a:p>
        </p:txBody>
      </p:sp>
      <p:sp>
        <p:nvSpPr>
          <p:cNvPr id="33" name="Left Arrow 32"/>
          <p:cNvSpPr/>
          <p:nvPr/>
        </p:nvSpPr>
        <p:spPr>
          <a:xfrm>
            <a:off x="5332807" y="3420666"/>
            <a:ext cx="1073588" cy="45243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Pulse </a:t>
            </a:r>
            <a:endParaRPr lang="en-US" dirty="0"/>
          </a:p>
        </p:txBody>
      </p:sp>
      <p:sp>
        <p:nvSpPr>
          <p:cNvPr id="34" name="Left Arrow 33"/>
          <p:cNvSpPr/>
          <p:nvPr/>
        </p:nvSpPr>
        <p:spPr>
          <a:xfrm>
            <a:off x="7724299" y="3460545"/>
            <a:ext cx="1073588" cy="45243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digital</a:t>
            </a:r>
            <a:endParaRPr lang="en-US" dirty="0"/>
          </a:p>
        </p:txBody>
      </p:sp>
      <p:sp>
        <p:nvSpPr>
          <p:cNvPr id="38" name="Curved Right Arrow 37"/>
          <p:cNvSpPr/>
          <p:nvPr/>
        </p:nvSpPr>
        <p:spPr>
          <a:xfrm>
            <a:off x="3310769" y="3420666"/>
            <a:ext cx="295275" cy="492317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urved Up Arrow 39"/>
          <p:cNvSpPr/>
          <p:nvPr/>
        </p:nvSpPr>
        <p:spPr>
          <a:xfrm>
            <a:off x="3140869" y="3557585"/>
            <a:ext cx="523875" cy="252412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798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17" grpId="0" animBg="1"/>
      <p:bldP spid="20" grpId="0" animBg="1"/>
      <p:bldP spid="21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8" grpId="0" animBg="1"/>
      <p:bldP spid="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523875"/>
            <a:ext cx="11172825" cy="59436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Wingdings" panose="05000000000000000000" pitchFamily="2" charset="2"/>
              <a:buChar char="Ø"/>
            </a:pPr>
            <a:r>
              <a:rPr lang="en-US" sz="3600" dirty="0" err="1" smtClean="0"/>
              <a:t>Matlab</a:t>
            </a:r>
            <a:r>
              <a:rPr lang="en-US" sz="3600" dirty="0" smtClean="0"/>
              <a:t> Simulation</a:t>
            </a:r>
          </a:p>
          <a:p>
            <a:pPr algn="ctr"/>
            <a:r>
              <a:rPr lang="en-US" sz="2400" dirty="0" smtClean="0"/>
              <a:t>(</a:t>
            </a:r>
            <a:r>
              <a:rPr lang="en-US" sz="2400" dirty="0" err="1"/>
              <a:t>B</a:t>
            </a:r>
            <a:r>
              <a:rPr lang="en-US" sz="2400" dirty="0" err="1" smtClean="0"/>
              <a:t>assant</a:t>
            </a:r>
            <a:r>
              <a:rPr lang="en-US" sz="2400" dirty="0"/>
              <a:t>)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172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A7DBD52-B809-B228-2C5E-B7C87B9B10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4" t="2960" b="4200"/>
          <a:stretch/>
        </p:blipFill>
        <p:spPr bwMode="auto">
          <a:xfrm>
            <a:off x="1954793" y="1400175"/>
            <a:ext cx="8641822" cy="48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031709" y="424934"/>
            <a:ext cx="24879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S</a:t>
            </a:r>
            <a:r>
              <a:rPr lang="en-US" sz="3200" dirty="0" smtClean="0"/>
              <a:t>olar Tracking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074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A7DBD52-B809-B228-2C5E-B7C87B9B10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50" r="4811"/>
          <a:stretch/>
        </p:blipFill>
        <p:spPr bwMode="auto">
          <a:xfrm>
            <a:off x="132264" y="1800225"/>
            <a:ext cx="6078036" cy="50577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031709" y="424934"/>
            <a:ext cx="24879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S</a:t>
            </a:r>
            <a:r>
              <a:rPr lang="en-US" sz="3200" dirty="0" smtClean="0"/>
              <a:t>olar Tracking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753" y="1800225"/>
            <a:ext cx="5373371" cy="2667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754" y="4467639"/>
            <a:ext cx="5373370" cy="2390362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700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1EAD61-5767-24E6-F646-9D5437E7C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Solar </a:t>
            </a:r>
            <a:r>
              <a:rPr lang="en-US" sz="3200" b="1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panal</a:t>
            </a:r>
            <a:r>
              <a:rPr lang="en-US" sz="32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7CFF26FE-51B2-0F77-8C68-212790FBC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996" y="1825625"/>
            <a:ext cx="8560008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568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3451" y="533400"/>
            <a:ext cx="11172825" cy="59436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Team members and </a:t>
            </a:r>
            <a:r>
              <a:rPr lang="en-US" sz="3600" dirty="0"/>
              <a:t>their </a:t>
            </a:r>
            <a:r>
              <a:rPr lang="en-US" sz="3600" dirty="0" smtClean="0"/>
              <a:t>tasks</a:t>
            </a:r>
          </a:p>
          <a:p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Bahaa</a:t>
            </a:r>
            <a:r>
              <a:rPr lang="en-US" sz="2800" dirty="0" smtClean="0"/>
              <a:t> </a:t>
            </a:r>
            <a:r>
              <a:rPr lang="en-US" sz="2800" dirty="0"/>
              <a:t>A</a:t>
            </a:r>
            <a:r>
              <a:rPr lang="en-US" sz="2800" dirty="0" smtClean="0"/>
              <a:t>del (Mathematical modeling)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Bassant</a:t>
            </a:r>
            <a:r>
              <a:rPr lang="en-US" sz="2800" dirty="0" smtClean="0"/>
              <a:t> Mohamed (</a:t>
            </a:r>
            <a:r>
              <a:rPr lang="en-US" sz="2800" dirty="0" err="1"/>
              <a:t>Matlab</a:t>
            </a:r>
            <a:r>
              <a:rPr lang="en-US" sz="2800" dirty="0"/>
              <a:t> </a:t>
            </a:r>
            <a:r>
              <a:rPr lang="en-US" sz="2800" dirty="0" smtClean="0"/>
              <a:t>Simulation)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Islam </a:t>
            </a:r>
            <a:r>
              <a:rPr lang="en-US" sz="2800" dirty="0" err="1"/>
              <a:t>Nagi</a:t>
            </a:r>
            <a:r>
              <a:rPr lang="en-US" sz="2800" dirty="0"/>
              <a:t> (report , </a:t>
            </a:r>
            <a:r>
              <a:rPr lang="en-US" sz="2800" dirty="0" err="1"/>
              <a:t>codeing</a:t>
            </a:r>
            <a:r>
              <a:rPr lang="en-US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Mohamed </a:t>
            </a:r>
            <a:r>
              <a:rPr lang="en-US" sz="2800" dirty="0" err="1"/>
              <a:t>Foad</a:t>
            </a:r>
            <a:r>
              <a:rPr lang="en-US" sz="2800" dirty="0"/>
              <a:t> (Mathematical modeling , Assembling parts)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Omar Khaled </a:t>
            </a:r>
            <a:r>
              <a:rPr lang="en-US" sz="2800" dirty="0"/>
              <a:t>(Electronics Modeling</a:t>
            </a:r>
            <a:r>
              <a:rPr lang="en-US" sz="3600" dirty="0" smtClean="0"/>
              <a:t>)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Waled</a:t>
            </a:r>
            <a:r>
              <a:rPr lang="en-US" sz="2800" dirty="0" smtClean="0"/>
              <a:t> </a:t>
            </a:r>
            <a:r>
              <a:rPr lang="en-US" sz="2800" dirty="0" err="1"/>
              <a:t>M</a:t>
            </a:r>
            <a:r>
              <a:rPr lang="en-US" sz="2800" dirty="0" err="1" smtClean="0"/>
              <a:t>agdy</a:t>
            </a:r>
            <a:r>
              <a:rPr lang="en-US" sz="2800" dirty="0" smtClean="0"/>
              <a:t> (design S.W)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412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E54170-73D4-28F3-DA84-90D33E52D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Lipo</a:t>
            </a:r>
            <a:r>
              <a:rPr lang="en-US" sz="32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Charger</a:t>
            </a:r>
            <a:r>
              <a:rPr lang="en-US" sz="1800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lang="en-US" sz="1800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0531C984-BDA8-05FD-CE84-EB65AE0E1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310" y="1310326"/>
            <a:ext cx="9474355" cy="49420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482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57D3C0-C954-FB38-F951-93469932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DC to DC </a:t>
            </a:r>
            <a:r>
              <a:rPr lang="en-US" sz="3200" b="1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Converter step up</a:t>
            </a:r>
            <a:r>
              <a:rPr lang="en-US" sz="3200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lang="en-US" sz="3200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4E623B8C-8F82-FAC0-F358-8827DFE23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08" y="1825625"/>
            <a:ext cx="8785383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016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2A1C9563-F7D4-677F-861A-BB0CADBBF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864" y="365760"/>
            <a:ext cx="9836656" cy="6136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969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498895"/>
            <a:ext cx="11172825" cy="59436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Flow Chart</a:t>
            </a:r>
          </a:p>
          <a:p>
            <a:pPr algn="ctr"/>
            <a:r>
              <a:rPr lang="en-US" sz="2400" dirty="0" smtClean="0"/>
              <a:t>(</a:t>
            </a:r>
            <a:r>
              <a:rPr lang="en-US" sz="2400" dirty="0"/>
              <a:t>I</a:t>
            </a:r>
            <a:r>
              <a:rPr lang="en-US" sz="2400" dirty="0" smtClean="0"/>
              <a:t>slam)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217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390525"/>
            <a:ext cx="11172825" cy="6086475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smtClean="0"/>
              <a:t>Flow chart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776" y="390525"/>
            <a:ext cx="7273373" cy="608647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155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533400"/>
            <a:ext cx="11172825" cy="59436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Advantages &amp; Disadvantages</a:t>
            </a:r>
            <a:endParaRPr lang="en-US" sz="4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929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371475"/>
            <a:ext cx="11172825" cy="6105525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Advantages &amp; Disadvantages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endParaRPr lang="en-US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253697"/>
              </p:ext>
            </p:extLst>
          </p:nvPr>
        </p:nvGraphicFramePr>
        <p:xfrm>
          <a:off x="2027237" y="1714499"/>
          <a:ext cx="8128000" cy="4086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9688"/>
                <a:gridCol w="4278312"/>
              </a:tblGrid>
              <a:tr h="75162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ADVANTAGES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DISADVANTAGES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295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39587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 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Solar electricity is not available at night and is less available in cloudy weather conditions. Therefore, a storage or complimentary power system is required</a:t>
                      </a:r>
                      <a:endParaRPr lang="en-US" dirty="0"/>
                    </a:p>
                  </a:txBody>
                  <a:tcPr/>
                </a:tc>
              </a:tr>
              <a:tr h="43546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Eco-Friendly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Limited power density. </a:t>
                      </a:r>
                      <a:endParaRPr lang="en-US" dirty="0"/>
                    </a:p>
                  </a:txBody>
                  <a:tcPr/>
                </a:tc>
              </a:tr>
              <a:tr h="10737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Tracking accuracy is more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Solar cells produce DC which must be converted to AC when used in currently existing distribution grids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633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533400"/>
            <a:ext cx="11172825" cy="59436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Conclusion</a:t>
            </a:r>
            <a:endParaRPr lang="en-US" sz="4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314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7572" y="498894"/>
            <a:ext cx="11172825" cy="59436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Conclusion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 invention of Solar Tracking System helps us improve the performance of PV solar system in a simple 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Used relative method of sunlight strength.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Established a model of automatic tracking system to keep vertical contact between solar panels and sunlight.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Improved the utilization rate of solar energy and efficiency of photovoltaic power generation system.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83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533400"/>
            <a:ext cx="11172825" cy="59436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Future </a:t>
            </a:r>
            <a:r>
              <a:rPr lang="en-US" sz="8000" dirty="0" smtClean="0"/>
              <a:t>Work</a:t>
            </a:r>
            <a:endParaRPr lang="en-US" sz="8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783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79818" y="-4953000"/>
            <a:ext cx="7412182" cy="34671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CONTENT</a:t>
            </a:r>
          </a:p>
          <a:p>
            <a:pPr algn="ctr"/>
            <a:endParaRPr lang="en-US" sz="4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INTRODUCTION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WHAT IS SOLAR TRACKERS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NEED OF SOLAR TRACKERS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TYPES OF SOLAR TRACKERS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INTERNAL BIOCK DIAGREM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WORKING PRINCIPLE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HARDWARE COPONENTS OF SOLAR TRACKER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COMPARISON OF STATIONARY VS TRACKED SOLAR ENERGY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ADVANTAGES &amp; DISADVANTAGES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CONCLUTION 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REFERENCE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666750" y="533400"/>
            <a:ext cx="10915650" cy="60198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smtClean="0"/>
              <a:t>Introduction </a:t>
            </a:r>
          </a:p>
          <a:p>
            <a:endParaRPr lang="en-US" sz="3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 smtClean="0"/>
              <a:t>Renewable energy solutions are becoming popular.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 smtClean="0"/>
              <a:t>Maximizing output from solar system increases efficiency.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 smtClean="0"/>
              <a:t>Presently solar panels are of fixed type which lower the efficiency.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 smtClean="0"/>
              <a:t>Maintaining vertical direction between light and panel maximizes efficiency.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 smtClean="0"/>
              <a:t>Solar tracking system has 35% higher generating power than fixed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 smtClean="0"/>
              <a:t>Solar tracking system based on PLC can adjust automatically orientation of panel</a:t>
            </a:r>
          </a:p>
          <a:p>
            <a:pPr algn="ct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83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533400"/>
            <a:ext cx="11172825" cy="59436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Future </a:t>
            </a:r>
            <a:r>
              <a:rPr lang="en-US" sz="2800" dirty="0" smtClean="0"/>
              <a:t>Work</a:t>
            </a:r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Improved </a:t>
            </a:r>
            <a:r>
              <a:rPr lang="en-US" sz="2800" dirty="0"/>
              <a:t>algorithm for </a:t>
            </a:r>
            <a:r>
              <a:rPr lang="en-US" sz="2800" dirty="0" smtClean="0"/>
              <a:t>tracking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Multi-axis </a:t>
            </a:r>
            <a:r>
              <a:rPr lang="en-US" sz="2800" dirty="0" smtClean="0"/>
              <a:t>tracking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Sensor </a:t>
            </a:r>
            <a:r>
              <a:rPr lang="en-US" sz="2800" dirty="0" smtClean="0"/>
              <a:t>integration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Power </a:t>
            </a:r>
            <a:r>
              <a:rPr lang="en-US" sz="2800" dirty="0" smtClean="0"/>
              <a:t>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Scalability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Energy storage </a:t>
            </a:r>
            <a:r>
              <a:rPr lang="en-US" sz="2800" dirty="0" smtClean="0"/>
              <a:t>integration</a:t>
            </a:r>
          </a:p>
          <a:p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920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533400"/>
            <a:ext cx="11172825" cy="59436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Thank you</a:t>
            </a:r>
            <a:endParaRPr lang="en-US" sz="8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931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 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Solar tracking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2486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</a:t>
            </a:r>
            <a:r>
              <a:rPr lang="en-US" dirty="0" err="1" smtClean="0"/>
              <a:t>labview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LabVIEW is a graphical programming environment that provides unique productivity accelerators for test system development, such as an intuitive approach to programming, connectivity to any instrument, and fully </a:t>
            </a:r>
            <a:r>
              <a:rPr lang="en-US" dirty="0" smtClean="0"/>
              <a:t>integrated </a:t>
            </a:r>
            <a:r>
              <a:rPr lang="en-US" dirty="0"/>
              <a:t>user interfaces</a:t>
            </a:r>
            <a:r>
              <a:rPr lang="en-US" dirty="0" smtClean="0"/>
              <a:t>.</a:t>
            </a:r>
          </a:p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733" y="3334511"/>
            <a:ext cx="4814507" cy="342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153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Block </a:t>
            </a:r>
            <a:r>
              <a:rPr lang="en-US" dirty="0" err="1" smtClean="0"/>
              <a:t>digram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" y="1362456"/>
            <a:ext cx="10213848" cy="4814507"/>
          </a:xfrm>
        </p:spPr>
      </p:pic>
    </p:spTree>
    <p:extLst>
      <p:ext uri="{BB962C8B-B14F-4D97-AF65-F5344CB8AC3E}">
        <p14:creationId xmlns:p14="http://schemas.microsoft.com/office/powerpoint/2010/main" val="17713624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Block </a:t>
            </a:r>
            <a:r>
              <a:rPr lang="en-US" dirty="0" err="1" smtClean="0"/>
              <a:t>digram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8" y="1380744"/>
            <a:ext cx="10067544" cy="4796219"/>
          </a:xfrm>
        </p:spPr>
      </p:pic>
    </p:spTree>
    <p:extLst>
      <p:ext uri="{BB962C8B-B14F-4D97-AF65-F5344CB8AC3E}">
        <p14:creationId xmlns:p14="http://schemas.microsoft.com/office/powerpoint/2010/main" val="21050528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Front panel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23"/>
          <a:stretch/>
        </p:blipFill>
        <p:spPr>
          <a:xfrm>
            <a:off x="2228144" y="1353312"/>
            <a:ext cx="8150296" cy="4823651"/>
          </a:xfrm>
        </p:spPr>
      </p:pic>
    </p:spTree>
    <p:extLst>
      <p:ext uri="{BB962C8B-B14F-4D97-AF65-F5344CB8AC3E}">
        <p14:creationId xmlns:p14="http://schemas.microsoft.com/office/powerpoint/2010/main" val="15610916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79818" y="-4953000"/>
            <a:ext cx="7412182" cy="34671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CONTENT</a:t>
            </a:r>
          </a:p>
          <a:p>
            <a:pPr algn="ctr"/>
            <a:endParaRPr lang="en-US" sz="4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INTRODUCTION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WHAT IS SOLAR TRACKERS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NEED OF SOLAR TRACKERS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TYPES OF SOLAR TRACKERS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INTERNAL BIOCK DIAGREM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WORKING PRINCIPLE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HARDWARE COPONENTS OF SOLAR TRACKER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COMPARISON OF STATIONARY VS TRACKED SOLAR ENERGY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ADVANTAGES &amp; DISADVANTAGES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CONCLUTION 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REFERENCE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561256" y="409934"/>
            <a:ext cx="11007306" cy="6133382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What Is Solar Trackers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 </a:t>
            </a:r>
            <a:r>
              <a:rPr lang="en-US" sz="2800" b="1" dirty="0" smtClean="0"/>
              <a:t>solar tracker</a:t>
            </a:r>
            <a:r>
              <a:rPr lang="en-US" sz="2800" dirty="0" smtClean="0"/>
              <a:t> is a device that orients a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payload </a:t>
            </a:r>
            <a:r>
              <a:rPr lang="en-US" sz="2800" dirty="0"/>
              <a:t>toward the </a:t>
            </a:r>
            <a:r>
              <a:rPr lang="en-US" sz="2800" dirty="0">
                <a:hlinkClick r:id="rId2" tooltip="Sun"/>
              </a:rPr>
              <a:t>Sun</a:t>
            </a:r>
            <a:r>
              <a:rPr lang="en-US" sz="2800" dirty="0"/>
              <a:t>. Payloads are usually </a:t>
            </a:r>
            <a:r>
              <a:rPr lang="en-US" sz="2800" dirty="0" smtClean="0">
                <a:hlinkClick r:id="rId3" tooltip="Solar panel"/>
              </a:rPr>
              <a:t>solar panels</a:t>
            </a:r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err="1"/>
              <a:t>Note:</a:t>
            </a:r>
            <a:r>
              <a:rPr lang="en-US" sz="1600" dirty="0" err="1"/>
              <a:t>trackers</a:t>
            </a:r>
            <a:r>
              <a:rPr lang="en-US" sz="1600" dirty="0"/>
              <a:t> are used to minimize the angle of incidence between the incoming sunlight and a photovoltaic panel, sometimes known as the cosine error. Reducing this angle increases the amount of energy produced from a fixed amount of installed power-generating </a:t>
            </a:r>
            <a:r>
              <a:rPr lang="en-US" sz="1600" dirty="0" smtClean="0"/>
              <a:t>capacity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96" y="1895475"/>
            <a:ext cx="8753904" cy="3810473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474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1025" y="371475"/>
            <a:ext cx="11020425" cy="6105525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Need Of Solar Trackers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Increase Solar Panel Output.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Max. </a:t>
            </a:r>
            <a:r>
              <a:rPr lang="en-US" sz="2800" dirty="0" err="1"/>
              <a:t>efficency</a:t>
            </a:r>
            <a:r>
              <a:rPr lang="en-US" sz="2800" dirty="0"/>
              <a:t> of the panel.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Maximize Power per unit Area.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Able to grab the energy through </a:t>
            </a:r>
            <a:endParaRPr lang="en-US" sz="2800" dirty="0" smtClean="0"/>
          </a:p>
          <a:p>
            <a:r>
              <a:rPr lang="en-US" sz="2800" dirty="0" smtClean="0"/>
              <a:t>      out</a:t>
            </a:r>
            <a:r>
              <a:rPr lang="en-US" sz="2800" dirty="0"/>
              <a:t> the day.</a:t>
            </a:r>
          </a:p>
          <a:p>
            <a:pPr algn="ctr"/>
            <a:endParaRPr lang="en-US" sz="3600" dirty="0"/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5" y="1890712"/>
            <a:ext cx="5467197" cy="339566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96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533400"/>
            <a:ext cx="11172825" cy="59436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Types Of Solar Trackers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/>
          </a:p>
          <a:p>
            <a:pPr marL="571500" indent="-571500" algn="ctr">
              <a:buFont typeface="Wingdings" panose="05000000000000000000" pitchFamily="2" charset="2"/>
              <a:buChar char="Ø"/>
            </a:pP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2" t="17295" r="1042" b="-838"/>
          <a:stretch/>
        </p:blipFill>
        <p:spPr>
          <a:xfrm>
            <a:off x="504824" y="1485899"/>
            <a:ext cx="11020425" cy="4991101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56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533400"/>
            <a:ext cx="11172825" cy="59436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Hardware </a:t>
            </a:r>
            <a:r>
              <a:rPr lang="en-US" sz="3600" dirty="0" err="1" smtClean="0"/>
              <a:t>Coponents</a:t>
            </a:r>
            <a:r>
              <a:rPr lang="en-US" sz="3600" dirty="0" smtClean="0"/>
              <a:t> Of Solar Tracker</a:t>
            </a:r>
          </a:p>
          <a:p>
            <a:endParaRPr lang="en-US" sz="36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/>
              <a:t>Solar panel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2 x Servo </a:t>
            </a:r>
            <a:r>
              <a:rPr lang="en-US" sz="2800" dirty="0"/>
              <a:t>motor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Arduino </a:t>
            </a:r>
            <a:r>
              <a:rPr lang="en-US" sz="2800" dirty="0" err="1" smtClean="0"/>
              <a:t>uno</a:t>
            </a:r>
            <a:r>
              <a:rPr lang="en-US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4 x LDR sensors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DC to DC converter step 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Lipo</a:t>
            </a:r>
            <a:r>
              <a:rPr lang="en-US" sz="2800" dirty="0" smtClean="0"/>
              <a:t> charger battery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2 </a:t>
            </a:r>
            <a:r>
              <a:rPr lang="en-US" sz="2800" dirty="0" err="1" smtClean="0"/>
              <a:t>xBattery</a:t>
            </a:r>
            <a:r>
              <a:rPr lang="en-US" sz="2800" dirty="0" smtClean="0"/>
              <a:t> 3.7V</a:t>
            </a:r>
            <a:endParaRPr lang="en-US" sz="2800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34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8562" y="412750"/>
            <a:ext cx="11172825" cy="5943600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r>
              <a:rPr lang="en-US" sz="3600" dirty="0" smtClean="0"/>
              <a:t>System Modelling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pPr marL="571500" indent="-571500">
              <a:buFont typeface="+mj-lt"/>
              <a:buAutoNum type="romanUcPeriod"/>
            </a:pPr>
            <a:r>
              <a:rPr lang="en-US" sz="2800" dirty="0" err="1" smtClean="0"/>
              <a:t>Soildwork</a:t>
            </a:r>
            <a:r>
              <a:rPr lang="en-US" sz="3200" dirty="0" smtClean="0"/>
              <a:t> </a:t>
            </a:r>
            <a:r>
              <a:rPr lang="en-US" sz="2400" dirty="0" smtClean="0"/>
              <a:t>(</a:t>
            </a:r>
            <a:r>
              <a:rPr lang="en-US" sz="2400" dirty="0" err="1"/>
              <a:t>W</a:t>
            </a:r>
            <a:r>
              <a:rPr lang="en-US" sz="2400" dirty="0" err="1" smtClean="0"/>
              <a:t>aled</a:t>
            </a:r>
            <a:r>
              <a:rPr lang="en-US" sz="2400" dirty="0" smtClean="0"/>
              <a:t>)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dirty="0" err="1" smtClean="0"/>
              <a:t>Mathemtical</a:t>
            </a:r>
            <a:r>
              <a:rPr lang="en-US" sz="2400" dirty="0" smtClean="0"/>
              <a:t> Model(</a:t>
            </a:r>
            <a:r>
              <a:rPr lang="en-US" sz="2400" dirty="0" err="1" smtClean="0"/>
              <a:t>Bahaa,Mohamed</a:t>
            </a:r>
            <a:r>
              <a:rPr lang="en-US" sz="2400" dirty="0" smtClean="0"/>
              <a:t>)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2400" dirty="0"/>
              <a:t>Motors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2400" dirty="0"/>
              <a:t>solar </a:t>
            </a:r>
            <a:r>
              <a:rPr lang="en-US" sz="2400" dirty="0" smtClean="0"/>
              <a:t>panel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dirty="0"/>
              <a:t>Electronics </a:t>
            </a:r>
            <a:r>
              <a:rPr lang="en-US" sz="2400" dirty="0" smtClean="0"/>
              <a:t>Modeling(</a:t>
            </a:r>
            <a:r>
              <a:rPr lang="en-US" sz="2400" dirty="0"/>
              <a:t>O</a:t>
            </a:r>
            <a:r>
              <a:rPr lang="en-US" sz="2400" dirty="0" smtClean="0"/>
              <a:t>mar</a:t>
            </a:r>
            <a:r>
              <a:rPr lang="en-US" sz="2400" dirty="0"/>
              <a:t>)</a:t>
            </a:r>
            <a:endParaRPr lang="en-US" sz="2400" dirty="0" smtClean="0"/>
          </a:p>
          <a:p>
            <a:endParaRPr lang="en-US" sz="3200" dirty="0" smtClean="0"/>
          </a:p>
          <a:p>
            <a:endParaRPr lang="en-US" sz="3200" dirty="0"/>
          </a:p>
          <a:p>
            <a:pPr marL="571500" indent="-571500">
              <a:buFont typeface="+mj-lt"/>
              <a:buAutoNum type="romanUcPeriod"/>
            </a:pPr>
            <a:endParaRPr lang="en-US" sz="3200" dirty="0" smtClean="0"/>
          </a:p>
          <a:p>
            <a:pPr marL="571500" indent="-571500">
              <a:buFont typeface="+mj-lt"/>
              <a:buAutoNum type="romanUcPeriod"/>
            </a:pPr>
            <a:endParaRPr lang="en-US" sz="3200" dirty="0"/>
          </a:p>
          <a:p>
            <a:pPr marL="571500" indent="-571500">
              <a:buFont typeface="+mj-lt"/>
              <a:buAutoNum type="romanUcPeriod"/>
            </a:pPr>
            <a:endParaRPr lang="en-US" sz="3200" dirty="0" smtClean="0"/>
          </a:p>
          <a:p>
            <a:pPr marL="571500" indent="-571500">
              <a:buFont typeface="+mj-lt"/>
              <a:buAutoNum type="romanUcPeriod"/>
            </a:pPr>
            <a:endParaRPr lang="en-US" sz="3200" dirty="0"/>
          </a:p>
          <a:p>
            <a:pPr algn="ctr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 of mechatronics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E17C-7257-4F88-B599-9CE4ADB379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472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2407</TotalTime>
  <Words>1007</Words>
  <Application>Microsoft Office PowerPoint</Application>
  <PresentationFormat>Widescreen</PresentationFormat>
  <Paragraphs>408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Aptos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Solar Tracking System</vt:lpstr>
      <vt:lpstr>Solar Tracking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Calculation of solar system</vt:lpstr>
      <vt:lpstr>Step1:Load Arduino uno selection</vt:lpstr>
      <vt:lpstr>Step 2: battery size selection in Ah</vt:lpstr>
      <vt:lpstr>Step 3 : charging current</vt:lpstr>
      <vt:lpstr>Step 4: solar plates current</vt:lpstr>
      <vt:lpstr>Step 5: Solar plates power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Solar panal </vt:lpstr>
      <vt:lpstr>Lipo Charger </vt:lpstr>
      <vt:lpstr>DC to DC Converter step up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view</vt:lpstr>
      <vt:lpstr>What is the labview?</vt:lpstr>
      <vt:lpstr>Block digram</vt:lpstr>
      <vt:lpstr>Block digram</vt:lpstr>
      <vt:lpstr>Front panel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Tracking System</dc:title>
  <dc:creator>Microsoft account</dc:creator>
  <cp:lastModifiedBy>Microsoft account</cp:lastModifiedBy>
  <cp:revision>68</cp:revision>
  <dcterms:created xsi:type="dcterms:W3CDTF">2024-04-10T19:28:36Z</dcterms:created>
  <dcterms:modified xsi:type="dcterms:W3CDTF">2024-05-18T15:33:04Z</dcterms:modified>
</cp:coreProperties>
</file>